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76" r:id="rId3"/>
    <p:sldId id="257" r:id="rId4"/>
    <p:sldId id="258" r:id="rId5"/>
    <p:sldId id="259" r:id="rId6"/>
    <p:sldId id="260" r:id="rId7"/>
    <p:sldId id="261" r:id="rId8"/>
    <p:sldId id="262" r:id="rId9"/>
    <p:sldId id="264" r:id="rId10"/>
    <p:sldId id="265" r:id="rId11"/>
    <p:sldId id="266" r:id="rId12"/>
    <p:sldId id="278" r:id="rId13"/>
    <p:sldId id="269" r:id="rId14"/>
    <p:sldId id="270" r:id="rId15"/>
    <p:sldId id="271" r:id="rId16"/>
    <p:sldId id="272" r:id="rId17"/>
    <p:sldId id="273" r:id="rId18"/>
    <p:sldId id="274" r:id="rId19"/>
    <p:sldId id="275" r:id="rId20"/>
    <p:sldId id="277"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88" autoAdjust="0"/>
    <p:restoredTop sz="94660"/>
  </p:normalViewPr>
  <p:slideViewPr>
    <p:cSldViewPr>
      <p:cViewPr>
        <p:scale>
          <a:sx n="50" d="100"/>
          <a:sy n="50" d="100"/>
        </p:scale>
        <p:origin x="-1596" y="-2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23/08/1440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23/08/1440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23/08/1440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23/08/1440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23/08/1440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23/08/1440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23/08/1440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23/08/1440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23/08/1440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23/08/1440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23/08/1440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23/08/1440</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Hemoptysis" TargetMode="External"/><Relationship Id="rId7" Type="http://schemas.openxmlformats.org/officeDocument/2006/relationships/hyperlink" Target="https://en.wikipedia.org/wiki/Weight_loss" TargetMode="External"/><Relationship Id="rId2" Type="http://schemas.openxmlformats.org/officeDocument/2006/relationships/hyperlink" Target="https://en.wikipedia.org/wiki/Mycobacterium_tuberculosis" TargetMode="External"/><Relationship Id="rId1" Type="http://schemas.openxmlformats.org/officeDocument/2006/relationships/slideLayout" Target="../slideLayouts/slideLayout2.xml"/><Relationship Id="rId6" Type="http://schemas.openxmlformats.org/officeDocument/2006/relationships/hyperlink" Target="https://en.wikipedia.org/wiki/Night_sweats" TargetMode="External"/><Relationship Id="rId5" Type="http://schemas.openxmlformats.org/officeDocument/2006/relationships/hyperlink" Target="https://en.wikipedia.org/wiki/Fever" TargetMode="External"/><Relationship Id="rId4" Type="http://schemas.openxmlformats.org/officeDocument/2006/relationships/hyperlink" Target="https://en.wikipedia.org/wiki/Sputu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Clostridium_chauvoe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smtClean="0"/>
              <a:t>Acute epidemiological disease</a:t>
            </a:r>
            <a:endParaRPr lang="ar-IQ" dirty="0"/>
          </a:p>
        </p:txBody>
      </p:sp>
      <p:sp>
        <p:nvSpPr>
          <p:cNvPr id="3" name="عنوان فرعي 2"/>
          <p:cNvSpPr>
            <a:spLocks noGrp="1"/>
          </p:cNvSpPr>
          <p:nvPr>
            <p:ph type="subTitle" idx="1"/>
          </p:nvPr>
        </p:nvSpPr>
        <p:spPr/>
        <p:txBody>
          <a:bodyPr>
            <a:normAutofit/>
          </a:bodyPr>
          <a:lstStyle/>
          <a:p>
            <a:endParaRPr lang="ar-IQ" dirty="0"/>
          </a:p>
        </p:txBody>
      </p:sp>
    </p:spTree>
    <p:extLst>
      <p:ext uri="{BB962C8B-B14F-4D97-AF65-F5344CB8AC3E}">
        <p14:creationId xmlns:p14="http://schemas.microsoft.com/office/powerpoint/2010/main" val="3693189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32856"/>
            <a:ext cx="472519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565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Chronic diseases</a:t>
            </a:r>
            <a:endParaRPr lang="ar-IQ" dirty="0"/>
          </a:p>
        </p:txBody>
      </p:sp>
      <p:sp>
        <p:nvSpPr>
          <p:cNvPr id="3" name="عنصر نائب للمحتوى 2"/>
          <p:cNvSpPr>
            <a:spLocks noGrp="1"/>
          </p:cNvSpPr>
          <p:nvPr>
            <p:ph idx="1"/>
          </p:nvPr>
        </p:nvSpPr>
        <p:spPr/>
        <p:txBody>
          <a:bodyPr/>
          <a:lstStyle/>
          <a:p>
            <a:pPr algn="l"/>
            <a:r>
              <a:rPr lang="en-US" dirty="0" smtClean="0"/>
              <a:t>Tuberculosis</a:t>
            </a:r>
          </a:p>
          <a:p>
            <a:pPr marL="0" indent="0" algn="l">
              <a:buNone/>
            </a:pPr>
            <a:r>
              <a:rPr lang="en-US" dirty="0"/>
              <a:t>an </a:t>
            </a:r>
            <a:r>
              <a:rPr lang="en-US" dirty="0" smtClean="0"/>
              <a:t>infectious disease</a:t>
            </a:r>
            <a:r>
              <a:rPr lang="en-US" dirty="0"/>
              <a:t> usually caused by </a:t>
            </a:r>
            <a:r>
              <a:rPr lang="en-US" i="1" u="sng" dirty="0">
                <a:hlinkClick r:id="rId2"/>
              </a:rPr>
              <a:t>Mycobacterium tuberculosis</a:t>
            </a:r>
            <a:r>
              <a:rPr lang="en-US" dirty="0"/>
              <a:t> (MTB) </a:t>
            </a:r>
            <a:r>
              <a:rPr lang="en-US" dirty="0" smtClean="0"/>
              <a:t>bacteria.</a:t>
            </a:r>
          </a:p>
          <a:p>
            <a:pPr marL="0" indent="0" algn="l">
              <a:buNone/>
            </a:pPr>
            <a:r>
              <a:rPr lang="en-US" dirty="0"/>
              <a:t>Tuberculosis generally affects the </a:t>
            </a:r>
            <a:r>
              <a:rPr lang="en-US" u="sng" dirty="0" smtClean="0"/>
              <a:t>lungs</a:t>
            </a:r>
          </a:p>
          <a:p>
            <a:pPr marL="0" indent="0" algn="l">
              <a:buNone/>
            </a:pPr>
            <a:r>
              <a:rPr lang="en-US" dirty="0"/>
              <a:t>he classic symptoms of active TB are a chronic </a:t>
            </a:r>
            <a:r>
              <a:rPr lang="en-US" dirty="0" smtClean="0"/>
              <a:t>cough</a:t>
            </a:r>
            <a:r>
              <a:rPr lang="en-US" dirty="0"/>
              <a:t> with </a:t>
            </a:r>
            <a:r>
              <a:rPr lang="en-US" u="sng" dirty="0" smtClean="0">
                <a:hlinkClick r:id="rId3" tooltip="Hemoptysis"/>
              </a:rPr>
              <a:t>blood </a:t>
            </a:r>
            <a:r>
              <a:rPr lang="en-US" dirty="0" smtClean="0">
                <a:hlinkClick r:id="rId3" tooltip="Hemoptysis"/>
              </a:rPr>
              <a:t>containing</a:t>
            </a:r>
            <a:r>
              <a:rPr lang="en-US" dirty="0"/>
              <a:t> </a:t>
            </a:r>
            <a:r>
              <a:rPr lang="en-US" dirty="0">
                <a:hlinkClick r:id="rId4" tooltip="Sputum"/>
              </a:rPr>
              <a:t>sputum</a:t>
            </a:r>
            <a:r>
              <a:rPr lang="en-US" dirty="0"/>
              <a:t>, </a:t>
            </a:r>
            <a:r>
              <a:rPr lang="en-US" dirty="0">
                <a:hlinkClick r:id="rId5" tooltip="Fever"/>
              </a:rPr>
              <a:t>fever</a:t>
            </a:r>
            <a:r>
              <a:rPr lang="en-US" dirty="0"/>
              <a:t>, </a:t>
            </a:r>
            <a:r>
              <a:rPr lang="en-US" dirty="0">
                <a:hlinkClick r:id="rId6" tooltip="Night sweats"/>
              </a:rPr>
              <a:t>night sweats</a:t>
            </a:r>
            <a:r>
              <a:rPr lang="en-US" dirty="0"/>
              <a:t>, and </a:t>
            </a:r>
            <a:r>
              <a:rPr lang="en-US" u="sng" dirty="0">
                <a:hlinkClick r:id="rId7"/>
              </a:rPr>
              <a:t>weight loss</a:t>
            </a:r>
            <a:r>
              <a:rPr lang="en-US" dirty="0"/>
              <a:t>.</a:t>
            </a:r>
            <a:endParaRPr lang="ar-IQ" dirty="0"/>
          </a:p>
        </p:txBody>
      </p:sp>
    </p:spTree>
    <p:extLst>
      <p:ext uri="{BB962C8B-B14F-4D97-AF65-F5344CB8AC3E}">
        <p14:creationId xmlns:p14="http://schemas.microsoft.com/office/powerpoint/2010/main" val="1396224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1700808"/>
            <a:ext cx="3600399"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3960440"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390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Brucellosis</a:t>
            </a:r>
            <a:endParaRPr lang="ar-IQ" dirty="0"/>
          </a:p>
        </p:txBody>
      </p:sp>
      <p:sp>
        <p:nvSpPr>
          <p:cNvPr id="3" name="عنصر نائب للمحتوى 2"/>
          <p:cNvSpPr>
            <a:spLocks noGrp="1"/>
          </p:cNvSpPr>
          <p:nvPr>
            <p:ph idx="1"/>
          </p:nvPr>
        </p:nvSpPr>
        <p:spPr/>
        <p:txBody>
          <a:bodyPr/>
          <a:lstStyle/>
          <a:p>
            <a:pPr algn="l"/>
            <a:r>
              <a:rPr lang="en-US" dirty="0" smtClean="0"/>
              <a:t>A </a:t>
            </a:r>
            <a:r>
              <a:rPr lang="en-US" dirty="0"/>
              <a:t>highly contagious </a:t>
            </a:r>
            <a:r>
              <a:rPr lang="en-US" dirty="0" smtClean="0"/>
              <a:t> zoonotic disease. Causes abortion </a:t>
            </a:r>
            <a:r>
              <a:rPr lang="en-US" dirty="0"/>
              <a:t>in the last months of </a:t>
            </a:r>
            <a:r>
              <a:rPr lang="en-US" dirty="0" smtClean="0"/>
              <a:t>pregnancy Caused by  </a:t>
            </a:r>
            <a:r>
              <a:rPr lang="en-US" i="1" dirty="0" err="1" smtClean="0"/>
              <a:t>Brucella</a:t>
            </a:r>
            <a:r>
              <a:rPr lang="en-US" i="1" dirty="0" smtClean="0"/>
              <a:t> </a:t>
            </a:r>
            <a:r>
              <a:rPr lang="en-US" i="1" dirty="0" err="1" smtClean="0"/>
              <a:t>abortus</a:t>
            </a:r>
            <a:r>
              <a:rPr lang="en-US" u="sng" dirty="0" smtClean="0"/>
              <a:t>.</a:t>
            </a:r>
            <a:endParaRPr lang="ar-IQ" dirty="0"/>
          </a:p>
        </p:txBody>
      </p:sp>
    </p:spTree>
    <p:extLst>
      <p:ext uri="{BB962C8B-B14F-4D97-AF65-F5344CB8AC3E}">
        <p14:creationId xmlns:p14="http://schemas.microsoft.com/office/powerpoint/2010/main" val="3201210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Parasitic diseases</a:t>
            </a:r>
            <a:endParaRPr lang="ar-IQ" dirty="0"/>
          </a:p>
        </p:txBody>
      </p:sp>
      <p:sp>
        <p:nvSpPr>
          <p:cNvPr id="3" name="عنصر نائب للمحتوى 2"/>
          <p:cNvSpPr>
            <a:spLocks noGrp="1"/>
          </p:cNvSpPr>
          <p:nvPr>
            <p:ph idx="1"/>
          </p:nvPr>
        </p:nvSpPr>
        <p:spPr/>
        <p:txBody>
          <a:bodyPr/>
          <a:lstStyle/>
          <a:p>
            <a:pPr marL="0" indent="0" algn="l">
              <a:buNone/>
            </a:pPr>
            <a:r>
              <a:rPr lang="en-US" sz="4000" dirty="0" smtClean="0">
                <a:solidFill>
                  <a:schemeClr val="accent1">
                    <a:lumMod val="75000"/>
                  </a:schemeClr>
                </a:solidFill>
              </a:rPr>
              <a:t>Tick fever</a:t>
            </a:r>
          </a:p>
          <a:p>
            <a:pPr marL="0" indent="0" algn="l">
              <a:buNone/>
            </a:pPr>
            <a:r>
              <a:rPr lang="en-US" dirty="0" smtClean="0"/>
              <a:t>Caused by protozoa, increase body temperature cause destruction </a:t>
            </a:r>
            <a:r>
              <a:rPr lang="en-US" dirty="0"/>
              <a:t>of </a:t>
            </a:r>
            <a:r>
              <a:rPr lang="en-US" dirty="0" smtClean="0"/>
              <a:t>RBC ,It </a:t>
            </a:r>
            <a:r>
              <a:rPr lang="en-US" dirty="0"/>
              <a:t>results in discoloration of the urine in </a:t>
            </a:r>
            <a:r>
              <a:rPr lang="en-US" dirty="0" smtClean="0"/>
              <a:t>red. The disease transmitted by tick.  </a:t>
            </a:r>
            <a:endParaRPr lang="ar-IQ" dirty="0"/>
          </a:p>
        </p:txBody>
      </p:sp>
    </p:spTree>
    <p:extLst>
      <p:ext uri="{BB962C8B-B14F-4D97-AF65-F5344CB8AC3E}">
        <p14:creationId xmlns:p14="http://schemas.microsoft.com/office/powerpoint/2010/main" val="225730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1809750"/>
            <a:ext cx="32385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167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Anaplasmosis</a:t>
            </a:r>
            <a:endParaRPr lang="ar-IQ" dirty="0"/>
          </a:p>
        </p:txBody>
      </p:sp>
      <p:sp>
        <p:nvSpPr>
          <p:cNvPr id="3" name="عنصر نائب للمحتوى 2"/>
          <p:cNvSpPr>
            <a:spLocks noGrp="1"/>
          </p:cNvSpPr>
          <p:nvPr>
            <p:ph idx="1"/>
          </p:nvPr>
        </p:nvSpPr>
        <p:spPr/>
        <p:txBody>
          <a:bodyPr/>
          <a:lstStyle/>
          <a:p>
            <a:pPr algn="l"/>
            <a:r>
              <a:rPr lang="en-US" dirty="0" smtClean="0"/>
              <a:t>Caused by blood parasite called </a:t>
            </a:r>
            <a:r>
              <a:rPr lang="en-US" u="sng" dirty="0" err="1" smtClean="0"/>
              <a:t>anaplasma</a:t>
            </a:r>
            <a:r>
              <a:rPr lang="en-US" dirty="0" smtClean="0"/>
              <a:t> that live inside </a:t>
            </a:r>
            <a:r>
              <a:rPr lang="en-US" dirty="0"/>
              <a:t>R</a:t>
            </a:r>
            <a:r>
              <a:rPr lang="en-US" dirty="0" smtClean="0"/>
              <a:t>BC. Caused anemia.</a:t>
            </a:r>
            <a:endParaRPr lang="ar-IQ" dirty="0"/>
          </a:p>
        </p:txBody>
      </p:sp>
    </p:spTree>
    <p:extLst>
      <p:ext uri="{BB962C8B-B14F-4D97-AF65-F5344CB8AC3E}">
        <p14:creationId xmlns:p14="http://schemas.microsoft.com/office/powerpoint/2010/main" val="3424903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Theileriasis</a:t>
            </a:r>
            <a:endParaRPr lang="ar-IQ" dirty="0"/>
          </a:p>
        </p:txBody>
      </p:sp>
      <p:sp>
        <p:nvSpPr>
          <p:cNvPr id="3" name="عنصر نائب للمحتوى 2"/>
          <p:cNvSpPr>
            <a:spLocks noGrp="1"/>
          </p:cNvSpPr>
          <p:nvPr>
            <p:ph idx="1"/>
          </p:nvPr>
        </p:nvSpPr>
        <p:spPr/>
        <p:txBody>
          <a:bodyPr/>
          <a:lstStyle/>
          <a:p>
            <a:pPr marL="0" indent="0" algn="l">
              <a:buNone/>
            </a:pPr>
            <a:r>
              <a:rPr lang="en-US" dirty="0" smtClean="0"/>
              <a:t>Caused by blood parasite called </a:t>
            </a:r>
            <a:r>
              <a:rPr lang="en-US" u="sng" dirty="0" err="1" smtClean="0"/>
              <a:t>Theilaria</a:t>
            </a:r>
            <a:r>
              <a:rPr lang="en-US" dirty="0" smtClean="0"/>
              <a:t>. </a:t>
            </a:r>
          </a:p>
          <a:p>
            <a:pPr marL="0" indent="0" algn="l">
              <a:buNone/>
            </a:pPr>
            <a:r>
              <a:rPr lang="en-US" dirty="0" smtClean="0"/>
              <a:t>Signs: swollen of lymph nodes, urine discoloration with yellow color.  </a:t>
            </a:r>
            <a:endParaRPr lang="ar-IQ" dirty="0"/>
          </a:p>
        </p:txBody>
      </p:sp>
    </p:spTree>
    <p:extLst>
      <p:ext uri="{BB962C8B-B14F-4D97-AF65-F5344CB8AC3E}">
        <p14:creationId xmlns:p14="http://schemas.microsoft.com/office/powerpoint/2010/main" val="4122466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t>Parasites of digestive system and lungs</a:t>
            </a:r>
            <a:endParaRPr lang="ar-IQ" dirty="0"/>
          </a:p>
        </p:txBody>
      </p:sp>
      <p:sp>
        <p:nvSpPr>
          <p:cNvPr id="3" name="عنصر نائب للمحتوى 2"/>
          <p:cNvSpPr>
            <a:spLocks noGrp="1"/>
          </p:cNvSpPr>
          <p:nvPr>
            <p:ph idx="1"/>
          </p:nvPr>
        </p:nvSpPr>
        <p:spPr/>
        <p:txBody>
          <a:bodyPr/>
          <a:lstStyle/>
          <a:p>
            <a:pPr marL="0" indent="0" algn="l">
              <a:buNone/>
            </a:pPr>
            <a:r>
              <a:rPr lang="en-US" dirty="0" err="1" smtClean="0"/>
              <a:t>Haemonchus</a:t>
            </a:r>
            <a:r>
              <a:rPr lang="en-US" dirty="0" smtClean="0"/>
              <a:t>: affected calves, caused anemia, bulgy jaw, diarrhea and loss of body weight.</a:t>
            </a:r>
          </a:p>
          <a:p>
            <a:pPr marL="0" indent="0" algn="l">
              <a:buNone/>
            </a:pPr>
            <a:endParaRPr lang="en-US" dirty="0"/>
          </a:p>
          <a:p>
            <a:pPr marL="0" indent="0" algn="l">
              <a:buNone/>
            </a:pPr>
            <a:r>
              <a:rPr lang="en-US" dirty="0" smtClean="0"/>
              <a:t>Hook worms: caused anemia and dysentery.</a:t>
            </a:r>
          </a:p>
          <a:p>
            <a:pPr marL="0" indent="0" algn="l">
              <a:buNone/>
            </a:pPr>
            <a:endParaRPr lang="en-US" dirty="0"/>
          </a:p>
          <a:p>
            <a:pPr marL="0" indent="0" algn="l">
              <a:buNone/>
            </a:pPr>
            <a:r>
              <a:rPr lang="en-US" dirty="0" smtClean="0"/>
              <a:t>Tape worms: affected small calves</a:t>
            </a:r>
            <a:r>
              <a:rPr lang="en-US" dirty="0"/>
              <a:t>, caused Scratching of the intestinal wall and </a:t>
            </a:r>
            <a:r>
              <a:rPr lang="en-US" dirty="0" smtClean="0"/>
              <a:t>obstruction it.</a:t>
            </a:r>
          </a:p>
          <a:p>
            <a:pPr algn="l"/>
            <a:endParaRPr lang="ar-IQ" dirty="0"/>
          </a:p>
        </p:txBody>
      </p:sp>
    </p:spTree>
    <p:extLst>
      <p:ext uri="{BB962C8B-B14F-4D97-AF65-F5344CB8AC3E}">
        <p14:creationId xmlns:p14="http://schemas.microsoft.com/office/powerpoint/2010/main" val="1622170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pPr marL="0" indent="0" algn="l">
              <a:buNone/>
            </a:pPr>
            <a:r>
              <a:rPr lang="en-US" dirty="0" smtClean="0"/>
              <a:t>Liver flukes: affect bile duct.</a:t>
            </a:r>
          </a:p>
          <a:p>
            <a:pPr marL="0" indent="0" algn="l">
              <a:buNone/>
            </a:pPr>
            <a:r>
              <a:rPr lang="en-US" dirty="0" smtClean="0"/>
              <a:t>Its dangerous because inflammation of bronchus.</a:t>
            </a:r>
          </a:p>
          <a:p>
            <a:pPr marL="0" indent="0" algn="l">
              <a:buNone/>
            </a:pPr>
            <a:endParaRPr lang="en-US" dirty="0"/>
          </a:p>
          <a:p>
            <a:pPr marL="0" indent="0" algn="l">
              <a:buNone/>
            </a:pPr>
            <a:r>
              <a:rPr lang="en-US" dirty="0" smtClean="0"/>
              <a:t>Ring worm: its skin disease caused by fungi, regular lesion.</a:t>
            </a:r>
          </a:p>
          <a:p>
            <a:pPr marL="0" indent="0" algn="l">
              <a:buNone/>
            </a:pPr>
            <a:r>
              <a:rPr lang="en-US" dirty="0"/>
              <a:t> </a:t>
            </a:r>
            <a:r>
              <a:rPr lang="en-US" dirty="0" smtClean="0"/>
              <a:t>Mange: irregular lesion caused by mites. </a:t>
            </a:r>
            <a:endParaRPr lang="ar-IQ" dirty="0"/>
          </a:p>
        </p:txBody>
      </p:sp>
    </p:spTree>
    <p:extLst>
      <p:ext uri="{BB962C8B-B14F-4D97-AF65-F5344CB8AC3E}">
        <p14:creationId xmlns:p14="http://schemas.microsoft.com/office/powerpoint/2010/main" val="2944879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Anthrax</a:t>
            </a:r>
            <a:endParaRPr lang="ar-IQ" dirty="0"/>
          </a:p>
        </p:txBody>
      </p:sp>
      <p:sp>
        <p:nvSpPr>
          <p:cNvPr id="3" name="عنصر نائب للمحتوى 2"/>
          <p:cNvSpPr>
            <a:spLocks noGrp="1"/>
          </p:cNvSpPr>
          <p:nvPr>
            <p:ph idx="1"/>
          </p:nvPr>
        </p:nvSpPr>
        <p:spPr/>
        <p:txBody>
          <a:bodyPr>
            <a:normAutofit fontScale="92500" lnSpcReduction="10000"/>
          </a:bodyPr>
          <a:lstStyle/>
          <a:p>
            <a:pPr marL="0" indent="0" algn="l">
              <a:buNone/>
            </a:pPr>
            <a:endParaRPr lang="en-US" dirty="0"/>
          </a:p>
          <a:p>
            <a:pPr marL="0" indent="0" algn="l">
              <a:buNone/>
            </a:pPr>
            <a:r>
              <a:rPr lang="en-US" dirty="0">
                <a:cs typeface="+mj-cs"/>
              </a:rPr>
              <a:t>Causative agent: bacteria called </a:t>
            </a:r>
            <a:r>
              <a:rPr lang="en-US" i="1" dirty="0">
                <a:cs typeface="+mj-cs"/>
              </a:rPr>
              <a:t>Bacillus </a:t>
            </a:r>
            <a:r>
              <a:rPr lang="en-US" i="1" dirty="0" err="1">
                <a:cs typeface="+mj-cs"/>
              </a:rPr>
              <a:t>anthracis</a:t>
            </a:r>
            <a:endParaRPr lang="en-US" i="1" dirty="0">
              <a:cs typeface="+mj-cs"/>
            </a:endParaRPr>
          </a:p>
          <a:p>
            <a:pPr marL="0" indent="0" algn="l">
              <a:buNone/>
            </a:pPr>
            <a:r>
              <a:rPr lang="en-US" dirty="0">
                <a:cs typeface="+mj-cs"/>
              </a:rPr>
              <a:t>It is zoonotic disease(human, cattle and sheep).</a:t>
            </a:r>
          </a:p>
          <a:p>
            <a:pPr marL="0" indent="0" algn="l">
              <a:buNone/>
            </a:pPr>
            <a:r>
              <a:rPr lang="en-US" dirty="0">
                <a:cs typeface="+mj-cs"/>
              </a:rPr>
              <a:t>Signs: cause sudden death.</a:t>
            </a:r>
          </a:p>
          <a:p>
            <a:pPr marL="0" indent="0" algn="l">
              <a:buNone/>
            </a:pPr>
            <a:r>
              <a:rPr lang="en-US" dirty="0">
                <a:cs typeface="+mj-cs"/>
              </a:rPr>
              <a:t>Bulging of the </a:t>
            </a:r>
            <a:r>
              <a:rPr lang="en-US" dirty="0" smtClean="0">
                <a:cs typeface="+mj-cs"/>
              </a:rPr>
              <a:t>carcass.</a:t>
            </a:r>
            <a:endParaRPr lang="en-US" dirty="0">
              <a:cs typeface="+mj-cs"/>
            </a:endParaRPr>
          </a:p>
          <a:p>
            <a:pPr marL="0" indent="0" algn="l">
              <a:buNone/>
            </a:pPr>
            <a:r>
              <a:rPr lang="en-US" dirty="0">
                <a:cs typeface="+mj-cs"/>
              </a:rPr>
              <a:t> Exit the blood from the openings of the body without clotting.</a:t>
            </a:r>
          </a:p>
          <a:p>
            <a:pPr marL="0" indent="0" algn="l">
              <a:buNone/>
            </a:pPr>
            <a:r>
              <a:rPr lang="en-US" dirty="0">
                <a:cs typeface="+mj-cs"/>
              </a:rPr>
              <a:t>Prevention :by vaccination.</a:t>
            </a:r>
          </a:p>
          <a:p>
            <a:pPr marL="0" indent="0" algn="l">
              <a:buNone/>
            </a:pPr>
            <a:r>
              <a:rPr lang="en-US" dirty="0">
                <a:cs typeface="+mj-cs"/>
              </a:rPr>
              <a:t>Treatment: Penicillin</a:t>
            </a:r>
          </a:p>
          <a:p>
            <a:pPr marL="0" indent="0" algn="l">
              <a:buNone/>
            </a:pPr>
            <a:endParaRPr lang="ar-IQ" dirty="0"/>
          </a:p>
        </p:txBody>
      </p:sp>
    </p:spTree>
    <p:extLst>
      <p:ext uri="{BB962C8B-B14F-4D97-AF65-F5344CB8AC3E}">
        <p14:creationId xmlns:p14="http://schemas.microsoft.com/office/powerpoint/2010/main" val="95494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04988"/>
            <a:ext cx="4032448"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05000"/>
            <a:ext cx="396044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977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Mastitis</a:t>
            </a:r>
            <a:endParaRPr lang="ar-IQ" dirty="0"/>
          </a:p>
        </p:txBody>
      </p:sp>
      <p:sp>
        <p:nvSpPr>
          <p:cNvPr id="3" name="عنصر نائب للمحتوى 2"/>
          <p:cNvSpPr>
            <a:spLocks noGrp="1"/>
          </p:cNvSpPr>
          <p:nvPr>
            <p:ph idx="1"/>
          </p:nvPr>
        </p:nvSpPr>
        <p:spPr/>
        <p:txBody>
          <a:bodyPr>
            <a:normAutofit fontScale="85000" lnSpcReduction="20000"/>
          </a:bodyPr>
          <a:lstStyle/>
          <a:p>
            <a:pPr marL="0" indent="0" algn="l">
              <a:buNone/>
            </a:pPr>
            <a:r>
              <a:rPr lang="en-US" sz="3500" dirty="0" smtClean="0"/>
              <a:t>It is inflammation of the udder, caused by bacteria such as </a:t>
            </a:r>
            <a:r>
              <a:rPr lang="en-US" sz="3500" dirty="0" err="1" smtClean="0"/>
              <a:t>Staphlococcus</a:t>
            </a:r>
            <a:r>
              <a:rPr lang="en-US" sz="3500" dirty="0" smtClean="0"/>
              <a:t>, </a:t>
            </a:r>
            <a:r>
              <a:rPr lang="en-US" sz="3500" dirty="0" err="1" smtClean="0"/>
              <a:t>Pasteurella</a:t>
            </a:r>
            <a:r>
              <a:rPr lang="en-US" sz="3500" dirty="0" smtClean="0"/>
              <a:t> or </a:t>
            </a:r>
            <a:r>
              <a:rPr lang="en-US" sz="3500" dirty="0"/>
              <a:t>fungi such as </a:t>
            </a:r>
            <a:r>
              <a:rPr lang="en-US" sz="3500" i="1" dirty="0"/>
              <a:t>Candida </a:t>
            </a:r>
            <a:r>
              <a:rPr lang="en-US" sz="3500" i="1" dirty="0" err="1" smtClean="0"/>
              <a:t>albicans</a:t>
            </a:r>
            <a:r>
              <a:rPr lang="en-US" sz="3500" i="1" dirty="0" smtClean="0"/>
              <a:t>.</a:t>
            </a:r>
          </a:p>
          <a:p>
            <a:pPr marL="0" indent="0" algn="l">
              <a:buNone/>
            </a:pPr>
            <a:r>
              <a:rPr lang="en-US" sz="3500" dirty="0" smtClean="0"/>
              <a:t>This disease has economic importance which is lead to decrease </a:t>
            </a:r>
            <a:r>
              <a:rPr lang="en-US" sz="3500" dirty="0"/>
              <a:t>milk production, </a:t>
            </a:r>
            <a:r>
              <a:rPr lang="en-US" sz="3500" dirty="0" smtClean="0"/>
              <a:t>deterioration </a:t>
            </a:r>
            <a:r>
              <a:rPr lang="en-US" sz="3500" dirty="0"/>
              <a:t>of animal health And the inability of females to continue birth and </a:t>
            </a:r>
            <a:r>
              <a:rPr lang="en-US" sz="3500" dirty="0" smtClean="0"/>
              <a:t>production. The udder become hot,  painful, engorged with touch and enlarged in size.</a:t>
            </a:r>
          </a:p>
          <a:p>
            <a:pPr marL="0" indent="0" algn="l">
              <a:buNone/>
            </a:pPr>
            <a:r>
              <a:rPr lang="en-US" sz="3500" dirty="0" smtClean="0"/>
              <a:t>The milk </a:t>
            </a:r>
            <a:r>
              <a:rPr lang="en-US" sz="3500" dirty="0"/>
              <a:t>may contain </a:t>
            </a:r>
            <a:r>
              <a:rPr lang="en-US" sz="3500" dirty="0" smtClean="0"/>
              <a:t>clipped parts , the color become yellow or may contain blood.</a:t>
            </a:r>
            <a:r>
              <a:rPr lang="en-US" dirty="0" smtClean="0"/>
              <a:t> </a:t>
            </a:r>
            <a:endParaRPr lang="ar-IQ" dirty="0"/>
          </a:p>
        </p:txBody>
      </p:sp>
    </p:spTree>
    <p:extLst>
      <p:ext uri="{BB962C8B-B14F-4D97-AF65-F5344CB8AC3E}">
        <p14:creationId xmlns:p14="http://schemas.microsoft.com/office/powerpoint/2010/main" val="3185092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14500"/>
            <a:ext cx="424847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714500"/>
            <a:ext cx="3600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576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Sheep pox</a:t>
            </a:r>
            <a:endParaRPr lang="ar-IQ" dirty="0"/>
          </a:p>
        </p:txBody>
      </p:sp>
      <p:sp>
        <p:nvSpPr>
          <p:cNvPr id="3" name="عنصر نائب للمحتوى 2"/>
          <p:cNvSpPr>
            <a:spLocks noGrp="1"/>
          </p:cNvSpPr>
          <p:nvPr>
            <p:ph idx="1"/>
          </p:nvPr>
        </p:nvSpPr>
        <p:spPr/>
        <p:txBody>
          <a:bodyPr>
            <a:normAutofit lnSpcReduction="10000"/>
          </a:bodyPr>
          <a:lstStyle/>
          <a:p>
            <a:pPr marL="0" indent="0" algn="l">
              <a:buNone/>
            </a:pPr>
            <a:r>
              <a:rPr lang="en-US" dirty="0"/>
              <a:t> is a highly contagious disease of sheep caused by a </a:t>
            </a:r>
            <a:r>
              <a:rPr lang="en-US" dirty="0" smtClean="0"/>
              <a:t>poxvirus.</a:t>
            </a:r>
          </a:p>
          <a:p>
            <a:pPr marL="0" indent="0" algn="l">
              <a:buNone/>
            </a:pPr>
            <a:r>
              <a:rPr lang="en-US" dirty="0"/>
              <a:t>Signs: increased temperature, conjunctivitis, and swollen lymph </a:t>
            </a:r>
            <a:r>
              <a:rPr lang="en-US" dirty="0" smtClean="0"/>
              <a:t>nodes.</a:t>
            </a:r>
          </a:p>
          <a:p>
            <a:pPr marL="0" indent="0" algn="l">
              <a:buNone/>
            </a:pPr>
            <a:r>
              <a:rPr lang="en-US" dirty="0"/>
              <a:t>The skin lesions are most common on the muzzle, ears, and areas that are free of wool. Lesions on the skin quickly become </a:t>
            </a:r>
            <a:r>
              <a:rPr lang="en-US" dirty="0" smtClean="0"/>
              <a:t>raised </a:t>
            </a:r>
            <a:r>
              <a:rPr lang="en-US" dirty="0"/>
              <a:t>due to local inflammation and </a:t>
            </a:r>
            <a:r>
              <a:rPr lang="en-US" dirty="0" smtClean="0"/>
              <a:t>edema.                                                          </a:t>
            </a:r>
            <a:endParaRPr lang="ar-IQ" dirty="0"/>
          </a:p>
        </p:txBody>
      </p:sp>
    </p:spTree>
    <p:extLst>
      <p:ext uri="{BB962C8B-B14F-4D97-AF65-F5344CB8AC3E}">
        <p14:creationId xmlns:p14="http://schemas.microsoft.com/office/powerpoint/2010/main" val="3370640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pPr marL="0" indent="0" algn="l">
              <a:buNone/>
            </a:pPr>
            <a:r>
              <a:rPr lang="en-US" dirty="0"/>
              <a:t>At the beginning of the disease, small granules are formed into small vesicles and </a:t>
            </a:r>
            <a:r>
              <a:rPr lang="en-US" dirty="0" smtClean="0"/>
              <a:t>then become </a:t>
            </a:r>
            <a:r>
              <a:rPr lang="en-US" dirty="0"/>
              <a:t>a </a:t>
            </a:r>
            <a:r>
              <a:rPr lang="en-US" dirty="0" smtClean="0"/>
              <a:t>pustules.                                                </a:t>
            </a:r>
            <a:endParaRPr lang="ar-IQ" dirty="0"/>
          </a:p>
        </p:txBody>
      </p:sp>
    </p:spTree>
    <p:extLst>
      <p:ext uri="{BB962C8B-B14F-4D97-AF65-F5344CB8AC3E}">
        <p14:creationId xmlns:p14="http://schemas.microsoft.com/office/powerpoint/2010/main" val="684268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88840"/>
            <a:ext cx="3810000" cy="429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88840"/>
            <a:ext cx="3384376" cy="429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269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772816"/>
            <a:ext cx="633670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374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Entero</a:t>
            </a:r>
            <a:r>
              <a:rPr lang="en-US" dirty="0" smtClean="0"/>
              <a:t> </a:t>
            </a:r>
            <a:r>
              <a:rPr lang="en-US" dirty="0" err="1" smtClean="0"/>
              <a:t>toxaemia</a:t>
            </a:r>
            <a:endParaRPr lang="ar-IQ" dirty="0"/>
          </a:p>
        </p:txBody>
      </p:sp>
      <p:sp>
        <p:nvSpPr>
          <p:cNvPr id="3" name="عنصر نائب للمحتوى 2"/>
          <p:cNvSpPr>
            <a:spLocks noGrp="1"/>
          </p:cNvSpPr>
          <p:nvPr>
            <p:ph idx="1"/>
          </p:nvPr>
        </p:nvSpPr>
        <p:spPr/>
        <p:txBody>
          <a:bodyPr/>
          <a:lstStyle/>
          <a:p>
            <a:pPr marL="0" indent="0" algn="l">
              <a:buNone/>
            </a:pPr>
            <a:r>
              <a:rPr lang="en-US" dirty="0" smtClean="0"/>
              <a:t>Caused by bacteria called </a:t>
            </a:r>
            <a:r>
              <a:rPr lang="en-US" i="1" dirty="0" smtClean="0"/>
              <a:t>Clostridium </a:t>
            </a:r>
            <a:r>
              <a:rPr lang="en-US" i="1" dirty="0" err="1" smtClean="0"/>
              <a:t>perferenges</a:t>
            </a:r>
            <a:r>
              <a:rPr lang="en-US" i="1" dirty="0" smtClean="0"/>
              <a:t>. </a:t>
            </a:r>
            <a:r>
              <a:rPr lang="en-US" dirty="0" smtClean="0"/>
              <a:t>This bacteria produce enterotoxin that has a illness effect </a:t>
            </a:r>
            <a:r>
              <a:rPr lang="en-US" dirty="0"/>
              <a:t>on the </a:t>
            </a:r>
            <a:r>
              <a:rPr lang="en-US" dirty="0" smtClean="0"/>
              <a:t>host.  It </a:t>
            </a:r>
            <a:r>
              <a:rPr lang="en-US" dirty="0"/>
              <a:t>is believed that the sudden switching of food from green fodder to concentrated effect of the </a:t>
            </a:r>
            <a:r>
              <a:rPr lang="en-US" dirty="0" smtClean="0"/>
              <a:t>disease. </a:t>
            </a:r>
            <a:endParaRPr lang="ar-IQ" i="1" dirty="0"/>
          </a:p>
        </p:txBody>
      </p:sp>
    </p:spTree>
    <p:extLst>
      <p:ext uri="{BB962C8B-B14F-4D97-AF65-F5344CB8AC3E}">
        <p14:creationId xmlns:p14="http://schemas.microsoft.com/office/powerpoint/2010/main" val="1225684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Equine disease</a:t>
            </a:r>
            <a:endParaRPr lang="ar-IQ" dirty="0"/>
          </a:p>
        </p:txBody>
      </p:sp>
      <p:sp>
        <p:nvSpPr>
          <p:cNvPr id="3" name="عنصر نائب للمحتوى 2"/>
          <p:cNvSpPr>
            <a:spLocks noGrp="1"/>
          </p:cNvSpPr>
          <p:nvPr>
            <p:ph idx="1"/>
          </p:nvPr>
        </p:nvSpPr>
        <p:spPr>
          <a:xfrm>
            <a:off x="457200" y="1600200"/>
            <a:ext cx="8229600" cy="4925144"/>
          </a:xfrm>
        </p:spPr>
        <p:txBody>
          <a:bodyPr>
            <a:normAutofit/>
          </a:bodyPr>
          <a:lstStyle/>
          <a:p>
            <a:pPr marL="0" indent="0" algn="l">
              <a:buNone/>
            </a:pPr>
            <a:r>
              <a:rPr lang="en-US" dirty="0" err="1" smtClean="0"/>
              <a:t>Glanders</a:t>
            </a:r>
            <a:endParaRPr lang="en-US" dirty="0" smtClean="0"/>
          </a:p>
          <a:p>
            <a:pPr marL="0" indent="0" algn="l">
              <a:buNone/>
            </a:pPr>
            <a:r>
              <a:rPr lang="en-US" dirty="0" smtClean="0"/>
              <a:t>Caused by Streptococcus bacteria .It is dangerous, zoonotic disease and fatal, may affect the skin, lungs and upper respiratory system.</a:t>
            </a:r>
          </a:p>
          <a:p>
            <a:pPr marL="0" indent="0" algn="l">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472609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pPr marL="0" indent="0" algn="l">
              <a:buNone/>
            </a:pPr>
            <a:r>
              <a:rPr lang="en-US" dirty="0" smtClean="0"/>
              <a:t>Symptoms: </a:t>
            </a:r>
          </a:p>
          <a:p>
            <a:pPr marL="0" indent="0" algn="l">
              <a:buNone/>
            </a:pPr>
            <a:r>
              <a:rPr lang="en-US" dirty="0" smtClean="0"/>
              <a:t>Deep </a:t>
            </a:r>
            <a:r>
              <a:rPr lang="en-US" dirty="0"/>
              <a:t>ulcers and nodules inside the </a:t>
            </a:r>
            <a:r>
              <a:rPr lang="en-US" dirty="0" smtClean="0"/>
              <a:t>nasal </a:t>
            </a:r>
            <a:r>
              <a:rPr lang="en-US" dirty="0"/>
              <a:t>passages.</a:t>
            </a:r>
          </a:p>
          <a:p>
            <a:pPr marL="0" indent="0" algn="l">
              <a:buNone/>
            </a:pPr>
            <a:r>
              <a:rPr lang="en-US" dirty="0"/>
              <a:t>Pneumonia.</a:t>
            </a:r>
          </a:p>
          <a:p>
            <a:pPr marL="0" indent="0" algn="l">
              <a:buNone/>
            </a:pPr>
            <a:r>
              <a:rPr lang="en-US" dirty="0"/>
              <a:t>Swollen lymph nodes.</a:t>
            </a:r>
          </a:p>
          <a:p>
            <a:pPr marL="0" indent="0" algn="l">
              <a:buNone/>
            </a:pPr>
            <a:r>
              <a:rPr lang="en-US" dirty="0"/>
              <a:t>Skin rash with </a:t>
            </a:r>
            <a:r>
              <a:rPr lang="en-US" dirty="0" smtClean="0"/>
              <a:t>pustules.</a:t>
            </a:r>
            <a:endParaRPr lang="en-US" dirty="0"/>
          </a:p>
          <a:p>
            <a:endParaRPr lang="en-US" dirty="0"/>
          </a:p>
        </p:txBody>
      </p:sp>
    </p:spTree>
    <p:extLst>
      <p:ext uri="{BB962C8B-B14F-4D97-AF65-F5344CB8AC3E}">
        <p14:creationId xmlns:p14="http://schemas.microsoft.com/office/powerpoint/2010/main" val="2622094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Picture 4" descr="anthra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3568" y="2636912"/>
            <a:ext cx="2914650" cy="2390775"/>
          </a:xfrm>
          <a:noFill/>
          <a:ln w="28575">
            <a:solidFill>
              <a:srgbClr val="E5B429"/>
            </a:solidFill>
            <a:miter lim="800000"/>
            <a:headEnd/>
            <a:tailEnd/>
          </a:ln>
        </p:spPr>
      </p:pic>
      <p:pic>
        <p:nvPicPr>
          <p:cNvPr id="5" name="Picture 2" descr="H:\CFSPH\Communal Files\Photo Library\Disposal\Burial_BrianVander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2852738"/>
            <a:ext cx="3116263" cy="2362200"/>
          </a:xfrm>
          <a:prstGeom prst="rect">
            <a:avLst/>
          </a:prstGeom>
          <a:noFill/>
          <a:ln w="28575">
            <a:solidFill>
              <a:srgbClr val="E5B42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91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676875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7501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38250"/>
            <a:ext cx="6984776" cy="4855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429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Strangles</a:t>
            </a:r>
            <a:endParaRPr lang="ar-IQ" dirty="0"/>
          </a:p>
        </p:txBody>
      </p:sp>
      <p:sp>
        <p:nvSpPr>
          <p:cNvPr id="3" name="عنصر نائب للمحتوى 2"/>
          <p:cNvSpPr>
            <a:spLocks noGrp="1"/>
          </p:cNvSpPr>
          <p:nvPr>
            <p:ph idx="1"/>
          </p:nvPr>
        </p:nvSpPr>
        <p:spPr/>
        <p:txBody>
          <a:bodyPr/>
          <a:lstStyle/>
          <a:p>
            <a:pPr marL="0" indent="0" algn="l">
              <a:buNone/>
            </a:pPr>
            <a:r>
              <a:rPr lang="en-US" dirty="0" smtClean="0"/>
              <a:t>Caused by </a:t>
            </a:r>
            <a:r>
              <a:rPr lang="en-US" dirty="0" err="1" smtClean="0"/>
              <a:t>Streptococcuc</a:t>
            </a:r>
            <a:r>
              <a:rPr lang="en-US" dirty="0"/>
              <a:t> </a:t>
            </a:r>
            <a:r>
              <a:rPr lang="en-US" dirty="0" smtClean="0"/>
              <a:t>bacteria. </a:t>
            </a:r>
          </a:p>
          <a:p>
            <a:pPr marL="0" indent="0" algn="l">
              <a:buNone/>
            </a:pPr>
            <a:r>
              <a:rPr lang="en-US" dirty="0" smtClean="0"/>
              <a:t>Infects </a:t>
            </a:r>
            <a:r>
              <a:rPr lang="en-US" dirty="0"/>
              <a:t>small horses while not </a:t>
            </a:r>
            <a:r>
              <a:rPr lang="en-US" dirty="0" smtClean="0"/>
              <a:t>adult.</a:t>
            </a:r>
          </a:p>
          <a:p>
            <a:pPr marL="0" indent="0" algn="l">
              <a:buNone/>
            </a:pPr>
            <a:r>
              <a:rPr lang="en-US" dirty="0"/>
              <a:t>The disease is characterized by pus and </a:t>
            </a:r>
            <a:r>
              <a:rPr lang="en-US" dirty="0" smtClean="0"/>
              <a:t>spoils.</a:t>
            </a:r>
            <a:endParaRPr lang="en-US" dirty="0"/>
          </a:p>
          <a:p>
            <a:pPr marL="0" indent="0">
              <a:buNone/>
            </a:pPr>
            <a:r>
              <a:rPr lang="ar-IQ" dirty="0" smtClean="0"/>
              <a:t>   </a:t>
            </a:r>
            <a:r>
              <a:rPr lang="en-US" dirty="0" smtClean="0"/>
              <a:t>When healing the </a:t>
            </a:r>
            <a:r>
              <a:rPr lang="en-US" dirty="0" smtClean="0"/>
              <a:t>animal acquires </a:t>
            </a:r>
            <a:r>
              <a:rPr lang="en-US" dirty="0"/>
              <a:t>permanent </a:t>
            </a:r>
            <a:r>
              <a:rPr lang="en-US" dirty="0" smtClean="0"/>
              <a:t>immunity</a:t>
            </a:r>
            <a:r>
              <a:rPr lang="en-US" dirty="0" smtClean="0"/>
              <a:t>.                                                                     </a:t>
            </a:r>
            <a:endParaRPr lang="en-US" dirty="0" smtClean="0"/>
          </a:p>
          <a:p>
            <a:endParaRPr lang="ar-IQ" dirty="0"/>
          </a:p>
        </p:txBody>
      </p:sp>
    </p:spTree>
    <p:extLst>
      <p:ext uri="{BB962C8B-B14F-4D97-AF65-F5344CB8AC3E}">
        <p14:creationId xmlns:p14="http://schemas.microsoft.com/office/powerpoint/2010/main" val="2310693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556793"/>
            <a:ext cx="6984776" cy="453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018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Parasitic diseases</a:t>
            </a:r>
            <a:endParaRPr lang="ar-IQ" dirty="0"/>
          </a:p>
        </p:txBody>
      </p:sp>
      <p:sp>
        <p:nvSpPr>
          <p:cNvPr id="3" name="عنصر نائب للمحتوى 2"/>
          <p:cNvSpPr>
            <a:spLocks noGrp="1"/>
          </p:cNvSpPr>
          <p:nvPr>
            <p:ph idx="1"/>
          </p:nvPr>
        </p:nvSpPr>
        <p:spPr>
          <a:xfrm>
            <a:off x="467544" y="1556792"/>
            <a:ext cx="8229600" cy="4525963"/>
          </a:xfrm>
        </p:spPr>
        <p:txBody>
          <a:bodyPr/>
          <a:lstStyle/>
          <a:p>
            <a:pPr marL="0" indent="0" algn="l">
              <a:buNone/>
            </a:pPr>
            <a:r>
              <a:rPr lang="en-US" dirty="0" err="1" smtClean="0"/>
              <a:t>Babesia</a:t>
            </a:r>
            <a:endParaRPr lang="en-US" dirty="0" smtClean="0"/>
          </a:p>
          <a:p>
            <a:pPr marL="0" indent="0" algn="l">
              <a:buNone/>
            </a:pPr>
            <a:r>
              <a:rPr lang="en-US" dirty="0" smtClean="0"/>
              <a:t>It is blood parasite live in the RBC which cause destruction of it. This destruction lead to severe anemia and the color of urine is red.</a:t>
            </a:r>
            <a:endParaRPr lang="ar-IQ" dirty="0"/>
          </a:p>
        </p:txBody>
      </p:sp>
    </p:spTree>
    <p:extLst>
      <p:ext uri="{BB962C8B-B14F-4D97-AF65-F5344CB8AC3E}">
        <p14:creationId xmlns:p14="http://schemas.microsoft.com/office/powerpoint/2010/main" val="6062990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9" y="1628801"/>
            <a:ext cx="727280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102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err="1" smtClean="0"/>
              <a:t>Strongylus</a:t>
            </a:r>
            <a:r>
              <a:rPr lang="en-US" i="1" dirty="0" smtClean="0"/>
              <a:t> </a:t>
            </a:r>
            <a:r>
              <a:rPr lang="en-US" i="1" dirty="0" err="1" smtClean="0"/>
              <a:t>vulgares</a:t>
            </a:r>
            <a:endParaRPr lang="ar-IQ" i="1" dirty="0"/>
          </a:p>
        </p:txBody>
      </p:sp>
      <p:sp>
        <p:nvSpPr>
          <p:cNvPr id="3" name="عنصر نائب للمحتوى 2"/>
          <p:cNvSpPr>
            <a:spLocks noGrp="1"/>
          </p:cNvSpPr>
          <p:nvPr>
            <p:ph idx="1"/>
          </p:nvPr>
        </p:nvSpPr>
        <p:spPr>
          <a:xfrm>
            <a:off x="539552" y="1556792"/>
            <a:ext cx="8229600" cy="4525963"/>
          </a:xfrm>
        </p:spPr>
        <p:txBody>
          <a:bodyPr/>
          <a:lstStyle/>
          <a:p>
            <a:pPr marL="0" indent="0" algn="l">
              <a:buNone/>
            </a:pPr>
            <a:r>
              <a:rPr lang="en-US" dirty="0" smtClean="0"/>
              <a:t>It cause block out of </a:t>
            </a:r>
            <a:r>
              <a:rPr lang="en-US" dirty="0" err="1" smtClean="0"/>
              <a:t>mesentric</a:t>
            </a:r>
            <a:r>
              <a:rPr lang="en-US" dirty="0" smtClean="0"/>
              <a:t> arteries, which lead to cause severe colic in the abdominal </a:t>
            </a:r>
            <a:r>
              <a:rPr lang="en-US" dirty="0" err="1" smtClean="0"/>
              <a:t>regien</a:t>
            </a:r>
            <a:r>
              <a:rPr lang="en-US" dirty="0" smtClean="0"/>
              <a:t>.</a:t>
            </a:r>
            <a:endParaRPr lang="ar-IQ" dirty="0"/>
          </a:p>
        </p:txBody>
      </p:sp>
    </p:spTree>
    <p:extLst>
      <p:ext uri="{BB962C8B-B14F-4D97-AF65-F5344CB8AC3E}">
        <p14:creationId xmlns:p14="http://schemas.microsoft.com/office/powerpoint/2010/main" val="838653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72816"/>
            <a:ext cx="7128792" cy="40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375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Rinder</a:t>
            </a:r>
            <a:r>
              <a:rPr lang="en-US" dirty="0" smtClean="0"/>
              <a:t> pest</a:t>
            </a:r>
            <a:endParaRPr lang="ar-IQ" dirty="0"/>
          </a:p>
        </p:txBody>
      </p:sp>
      <p:sp>
        <p:nvSpPr>
          <p:cNvPr id="3" name="عنصر نائب للمحتوى 2"/>
          <p:cNvSpPr>
            <a:spLocks noGrp="1"/>
          </p:cNvSpPr>
          <p:nvPr>
            <p:ph idx="1"/>
          </p:nvPr>
        </p:nvSpPr>
        <p:spPr/>
        <p:txBody>
          <a:bodyPr>
            <a:normAutofit lnSpcReduction="10000"/>
          </a:bodyPr>
          <a:lstStyle/>
          <a:p>
            <a:pPr marL="0" indent="0" algn="l">
              <a:buNone/>
            </a:pPr>
            <a:r>
              <a:rPr lang="en-US" dirty="0" smtClean="0"/>
              <a:t>Causative agent: </a:t>
            </a:r>
            <a:r>
              <a:rPr lang="en-US" dirty="0" err="1" smtClean="0"/>
              <a:t>Morbilivirus</a:t>
            </a:r>
            <a:r>
              <a:rPr lang="en-US" dirty="0" smtClean="0"/>
              <a:t> genus.</a:t>
            </a:r>
          </a:p>
          <a:p>
            <a:pPr marL="0" indent="0" algn="l">
              <a:buNone/>
            </a:pPr>
            <a:r>
              <a:rPr lang="en-US" dirty="0" smtClean="0"/>
              <a:t>An infectious viral disease of </a:t>
            </a:r>
            <a:r>
              <a:rPr lang="en-US" u="sng" dirty="0" smtClean="0"/>
              <a:t>cattle</a:t>
            </a:r>
            <a:r>
              <a:rPr lang="en-US" dirty="0" smtClean="0"/>
              <a:t> and domestic  </a:t>
            </a:r>
            <a:r>
              <a:rPr lang="en-US" dirty="0"/>
              <a:t> </a:t>
            </a:r>
            <a:r>
              <a:rPr lang="en-US" dirty="0" smtClean="0"/>
              <a:t>buffalo. </a:t>
            </a:r>
          </a:p>
          <a:p>
            <a:pPr marL="0" indent="0" algn="l">
              <a:buNone/>
            </a:pPr>
            <a:r>
              <a:rPr lang="en-US" dirty="0" smtClean="0"/>
              <a:t>The </a:t>
            </a:r>
            <a:r>
              <a:rPr lang="en-US" dirty="0"/>
              <a:t>disease was characterized by </a:t>
            </a:r>
            <a:r>
              <a:rPr lang="en-US" dirty="0" smtClean="0"/>
              <a:t>fever, </a:t>
            </a:r>
            <a:r>
              <a:rPr lang="en-US" dirty="0"/>
              <a:t>oral erosions, </a:t>
            </a:r>
            <a:r>
              <a:rPr lang="en-US" dirty="0" smtClean="0"/>
              <a:t>diarrhea, </a:t>
            </a:r>
            <a:r>
              <a:rPr lang="en-US" dirty="0"/>
              <a:t>lymphoid </a:t>
            </a:r>
            <a:r>
              <a:rPr lang="en-US" dirty="0" smtClean="0"/>
              <a:t>necrosis and </a:t>
            </a:r>
            <a:r>
              <a:rPr lang="en-US" dirty="0"/>
              <a:t>high </a:t>
            </a:r>
            <a:r>
              <a:rPr lang="en-US" dirty="0" smtClean="0"/>
              <a:t>mortality.</a:t>
            </a:r>
          </a:p>
          <a:p>
            <a:pPr marL="0" indent="0" algn="l">
              <a:buNone/>
            </a:pPr>
            <a:r>
              <a:rPr lang="en-US" dirty="0" err="1" smtClean="0"/>
              <a:t>Rinder</a:t>
            </a:r>
            <a:r>
              <a:rPr lang="en-US" dirty="0" smtClean="0"/>
              <a:t> pest </a:t>
            </a:r>
            <a:r>
              <a:rPr lang="en-US" dirty="0"/>
              <a:t>was mainly transmitted by direct contact and by drinking contaminated water, although it could also be transmitted by air</a:t>
            </a:r>
            <a:r>
              <a:rPr lang="en-US" dirty="0" smtClean="0"/>
              <a:t>.</a:t>
            </a:r>
          </a:p>
          <a:p>
            <a:pPr marL="0" indent="0" algn="l">
              <a:buNone/>
            </a:pPr>
            <a:endParaRPr lang="ar-IQ" dirty="0"/>
          </a:p>
        </p:txBody>
      </p:sp>
    </p:spTree>
    <p:extLst>
      <p:ext uri="{BB962C8B-B14F-4D97-AF65-F5344CB8AC3E}">
        <p14:creationId xmlns:p14="http://schemas.microsoft.com/office/powerpoint/2010/main" val="2839064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85000" lnSpcReduction="10000"/>
          </a:bodyPr>
          <a:lstStyle/>
          <a:p>
            <a:pPr marL="0" indent="0" algn="l">
              <a:buNone/>
            </a:pPr>
            <a:r>
              <a:rPr lang="en-US" dirty="0"/>
              <a:t>Generally there is sudden onset of fever, followed by depression, loss of appetite, reduced milk production, nasal and eye discharges and labored, rapid breathing</a:t>
            </a:r>
            <a:r>
              <a:rPr lang="en-US" dirty="0" smtClean="0"/>
              <a:t>.</a:t>
            </a:r>
          </a:p>
          <a:p>
            <a:pPr marL="0" indent="0" algn="l" fontAlgn="base">
              <a:buNone/>
            </a:pPr>
            <a:r>
              <a:rPr lang="en-US" dirty="0"/>
              <a:t>Severe lacrimation (tearing) and salivation occurs, eventually turning purulent and possibly blood-stained. Necrotic lesions occur in the mouth, lining of the nose, and genital tract. The lesions also occur in the intestine, leading to acute diarrhea and dysentery.</a:t>
            </a:r>
          </a:p>
          <a:p>
            <a:pPr marL="0" indent="0" algn="l" fontAlgn="base">
              <a:buNone/>
            </a:pPr>
            <a:r>
              <a:rPr lang="en-US" dirty="0"/>
              <a:t>Most animals die 6–12 days after onset of clinical signs.</a:t>
            </a:r>
          </a:p>
          <a:p>
            <a:endParaRPr lang="ar-IQ" dirty="0"/>
          </a:p>
        </p:txBody>
      </p:sp>
    </p:spTree>
    <p:extLst>
      <p:ext uri="{BB962C8B-B14F-4D97-AF65-F5344CB8AC3E}">
        <p14:creationId xmlns:p14="http://schemas.microsoft.com/office/powerpoint/2010/main" val="3716663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424847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628800"/>
            <a:ext cx="3024336" cy="176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573016"/>
            <a:ext cx="36004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063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Foot and mouth disease(FMD)</a:t>
            </a:r>
            <a:endParaRPr lang="ar-IQ" dirty="0"/>
          </a:p>
        </p:txBody>
      </p:sp>
      <p:sp>
        <p:nvSpPr>
          <p:cNvPr id="3" name="عنصر نائب للمحتوى 2"/>
          <p:cNvSpPr>
            <a:spLocks noGrp="1"/>
          </p:cNvSpPr>
          <p:nvPr>
            <p:ph idx="1"/>
          </p:nvPr>
        </p:nvSpPr>
        <p:spPr/>
        <p:txBody>
          <a:bodyPr>
            <a:normAutofit fontScale="92500" lnSpcReduction="20000"/>
          </a:bodyPr>
          <a:lstStyle/>
          <a:p>
            <a:pPr marL="0" indent="0">
              <a:buNone/>
            </a:pPr>
            <a:r>
              <a:rPr lang="en-US" dirty="0" smtClean="0"/>
              <a:t>An infectious and </a:t>
            </a:r>
            <a:r>
              <a:rPr lang="en-US" dirty="0"/>
              <a:t>sometimes fatal </a:t>
            </a:r>
            <a:r>
              <a:rPr lang="en-US" dirty="0" smtClean="0"/>
              <a:t>viral disease caused by </a:t>
            </a:r>
            <a:r>
              <a:rPr lang="en-US" dirty="0" err="1" smtClean="0"/>
              <a:t>picorna</a:t>
            </a:r>
            <a:r>
              <a:rPr lang="en-US" dirty="0" smtClean="0"/>
              <a:t> virus </a:t>
            </a:r>
            <a:r>
              <a:rPr lang="en-US" dirty="0"/>
              <a:t> that affects </a:t>
            </a:r>
            <a:r>
              <a:rPr lang="en-US" dirty="0" smtClean="0"/>
              <a:t>cloven –hoofed animals, </a:t>
            </a:r>
            <a:r>
              <a:rPr lang="en-US" dirty="0"/>
              <a:t>including domestic and wild </a:t>
            </a:r>
            <a:r>
              <a:rPr lang="en-US" dirty="0" smtClean="0"/>
              <a:t>bovine.                                                                  </a:t>
            </a:r>
          </a:p>
          <a:p>
            <a:pPr marL="0" indent="0" algn="l">
              <a:buNone/>
            </a:pPr>
            <a:r>
              <a:rPr lang="en-US" dirty="0" smtClean="0"/>
              <a:t>Contact </a:t>
            </a:r>
            <a:r>
              <a:rPr lang="en-US" dirty="0"/>
              <a:t>with contaminated farming </a:t>
            </a:r>
            <a:r>
              <a:rPr lang="en-US" dirty="0" smtClean="0"/>
              <a:t>equipment, vehicles</a:t>
            </a:r>
            <a:r>
              <a:rPr lang="en-US" dirty="0"/>
              <a:t>, </a:t>
            </a:r>
            <a:r>
              <a:rPr lang="en-US" dirty="0" smtClean="0"/>
              <a:t>clothing and feed.</a:t>
            </a:r>
            <a:endParaRPr lang="en-US" u="sng" dirty="0" smtClean="0"/>
          </a:p>
          <a:p>
            <a:pPr marL="0" indent="0" algn="l">
              <a:buNone/>
            </a:pPr>
            <a:r>
              <a:rPr lang="en-US" dirty="0"/>
              <a:t>The disease is characterized by </a:t>
            </a:r>
            <a:r>
              <a:rPr lang="en-US" dirty="0" smtClean="0"/>
              <a:t>high fever</a:t>
            </a:r>
            <a:r>
              <a:rPr lang="en-US" dirty="0"/>
              <a:t> that declines rapidly after two or three days, blisters inside the mouth that lead to excessive secretion of stringy or foamy saliva and to drooling, and blisters on the feet that may rupture and cause lameness.</a:t>
            </a:r>
            <a:endParaRPr lang="ar-IQ" dirty="0"/>
          </a:p>
        </p:txBody>
      </p:sp>
    </p:spTree>
    <p:extLst>
      <p:ext uri="{BB962C8B-B14F-4D97-AF65-F5344CB8AC3E}">
        <p14:creationId xmlns:p14="http://schemas.microsoft.com/office/powerpoint/2010/main" val="2845723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2204864"/>
            <a:ext cx="3240359"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88841"/>
            <a:ext cx="254394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875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Black leg</a:t>
            </a:r>
            <a:endParaRPr lang="ar-IQ" dirty="0"/>
          </a:p>
        </p:txBody>
      </p:sp>
      <p:sp>
        <p:nvSpPr>
          <p:cNvPr id="3" name="عنصر نائب للمحتوى 2"/>
          <p:cNvSpPr>
            <a:spLocks noGrp="1"/>
          </p:cNvSpPr>
          <p:nvPr>
            <p:ph idx="1"/>
          </p:nvPr>
        </p:nvSpPr>
        <p:spPr/>
        <p:txBody>
          <a:bodyPr>
            <a:normAutofit lnSpcReduction="10000"/>
          </a:bodyPr>
          <a:lstStyle/>
          <a:p>
            <a:pPr marL="0" indent="0" algn="l">
              <a:buNone/>
            </a:pPr>
            <a:r>
              <a:rPr lang="en-US" dirty="0" smtClean="0"/>
              <a:t>An</a:t>
            </a:r>
            <a:r>
              <a:rPr lang="en-US" dirty="0"/>
              <a:t> </a:t>
            </a:r>
            <a:r>
              <a:rPr lang="en-US" dirty="0" smtClean="0"/>
              <a:t>infectious bacterial disease most </a:t>
            </a:r>
            <a:r>
              <a:rPr lang="en-US" dirty="0"/>
              <a:t>commonly caused by </a:t>
            </a:r>
            <a:r>
              <a:rPr lang="en-US" i="1" dirty="0" smtClean="0">
                <a:hlinkClick r:id="rId2"/>
              </a:rPr>
              <a:t>Clostridium </a:t>
            </a:r>
            <a:r>
              <a:rPr lang="en-US" i="1" dirty="0" err="1" smtClean="0">
                <a:hlinkClick r:id="rId2"/>
              </a:rPr>
              <a:t>chauvoei</a:t>
            </a:r>
            <a:r>
              <a:rPr lang="en-US" i="1" dirty="0" smtClean="0"/>
              <a:t>.</a:t>
            </a:r>
          </a:p>
          <a:p>
            <a:pPr marL="0" indent="0" algn="l">
              <a:buNone/>
            </a:pPr>
            <a:r>
              <a:rPr lang="en-US" dirty="0"/>
              <a:t>usually affecting </a:t>
            </a:r>
            <a:r>
              <a:rPr lang="en-US" dirty="0" smtClean="0"/>
              <a:t>cattle,</a:t>
            </a:r>
            <a:r>
              <a:rPr lang="en-US" dirty="0"/>
              <a:t> </a:t>
            </a:r>
            <a:r>
              <a:rPr lang="en-US" dirty="0" smtClean="0"/>
              <a:t>sheep, </a:t>
            </a:r>
            <a:r>
              <a:rPr lang="en-US" dirty="0"/>
              <a:t>and </a:t>
            </a:r>
            <a:r>
              <a:rPr lang="en-US" dirty="0" smtClean="0"/>
              <a:t>goats.</a:t>
            </a:r>
          </a:p>
          <a:p>
            <a:pPr marL="0" indent="0" algn="l">
              <a:buNone/>
            </a:pPr>
            <a:r>
              <a:rPr lang="en-US" dirty="0" smtClean="0"/>
              <a:t>The hind limbs </a:t>
            </a:r>
            <a:r>
              <a:rPr lang="en-US" dirty="0"/>
              <a:t>usually swells significantly, and the animal can develop </a:t>
            </a:r>
            <a:r>
              <a:rPr lang="en-US" dirty="0" smtClean="0"/>
              <a:t>lameness</a:t>
            </a:r>
            <a:r>
              <a:rPr lang="en-US" dirty="0"/>
              <a:t> on the affected leg. </a:t>
            </a:r>
            <a:r>
              <a:rPr lang="en-US" dirty="0" smtClean="0"/>
              <a:t>Crepitation</a:t>
            </a:r>
            <a:r>
              <a:rPr lang="en-US" dirty="0"/>
              <a:t> (the sensation of air under the skin) can be noticed in many infections, as </a:t>
            </a:r>
            <a:r>
              <a:rPr lang="en-US" dirty="0" smtClean="0"/>
              <a:t>the area </a:t>
            </a:r>
            <a:r>
              <a:rPr lang="en-US" dirty="0"/>
              <a:t>seems to crackle under </a:t>
            </a:r>
            <a:r>
              <a:rPr lang="en-US" dirty="0" smtClean="0"/>
              <a:t>pressure.</a:t>
            </a:r>
            <a:endParaRPr lang="ar-IQ" dirty="0"/>
          </a:p>
        </p:txBody>
      </p:sp>
    </p:spTree>
    <p:extLst>
      <p:ext uri="{BB962C8B-B14F-4D97-AF65-F5344CB8AC3E}">
        <p14:creationId xmlns:p14="http://schemas.microsoft.com/office/powerpoint/2010/main" val="1418876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1060</TotalTime>
  <Words>661</Words>
  <Application>Microsoft Office PowerPoint</Application>
  <PresentationFormat>عرض على الشاشة (3:4)‏</PresentationFormat>
  <Paragraphs>83</Paragraphs>
  <Slides>37</Slides>
  <Notes>0</Notes>
  <HiddenSlides>0</HiddenSlides>
  <MMClips>0</MMClips>
  <ScaleCrop>false</ScaleCrop>
  <HeadingPairs>
    <vt:vector size="4" baseType="variant">
      <vt:variant>
        <vt:lpstr>نسق</vt:lpstr>
      </vt:variant>
      <vt:variant>
        <vt:i4>1</vt:i4>
      </vt:variant>
      <vt:variant>
        <vt:lpstr>عناوين الشرائح</vt:lpstr>
      </vt:variant>
      <vt:variant>
        <vt:i4>37</vt:i4>
      </vt:variant>
    </vt:vector>
  </HeadingPairs>
  <TitlesOfParts>
    <vt:vector size="38" baseType="lpstr">
      <vt:lpstr>سمة Office</vt:lpstr>
      <vt:lpstr>Acute epidemiological disease</vt:lpstr>
      <vt:lpstr>Anthrax</vt:lpstr>
      <vt:lpstr>عرض تقديمي في PowerPoint</vt:lpstr>
      <vt:lpstr>Rinder pest</vt:lpstr>
      <vt:lpstr>عرض تقديمي في PowerPoint</vt:lpstr>
      <vt:lpstr>عرض تقديمي في PowerPoint</vt:lpstr>
      <vt:lpstr>Foot and mouth disease(FMD)</vt:lpstr>
      <vt:lpstr>عرض تقديمي في PowerPoint</vt:lpstr>
      <vt:lpstr>Black leg</vt:lpstr>
      <vt:lpstr>عرض تقديمي في PowerPoint</vt:lpstr>
      <vt:lpstr>Chronic diseases</vt:lpstr>
      <vt:lpstr>عرض تقديمي في PowerPoint</vt:lpstr>
      <vt:lpstr>Brucellosis</vt:lpstr>
      <vt:lpstr>Parasitic diseases</vt:lpstr>
      <vt:lpstr>عرض تقديمي في PowerPoint</vt:lpstr>
      <vt:lpstr>Anaplasmosis</vt:lpstr>
      <vt:lpstr>Theileriasis</vt:lpstr>
      <vt:lpstr>Parasites of digestive system and lungs</vt:lpstr>
      <vt:lpstr>عرض تقديمي في PowerPoint</vt:lpstr>
      <vt:lpstr>عرض تقديمي في PowerPoint</vt:lpstr>
      <vt:lpstr>Mastitis</vt:lpstr>
      <vt:lpstr>عرض تقديمي في PowerPoint</vt:lpstr>
      <vt:lpstr>Sheep pox</vt:lpstr>
      <vt:lpstr>عرض تقديمي في PowerPoint</vt:lpstr>
      <vt:lpstr>عرض تقديمي في PowerPoint</vt:lpstr>
      <vt:lpstr>عرض تقديمي في PowerPoint</vt:lpstr>
      <vt:lpstr>Entero toxaemia</vt:lpstr>
      <vt:lpstr>Equine disease</vt:lpstr>
      <vt:lpstr>عرض تقديمي في PowerPoint</vt:lpstr>
      <vt:lpstr>عرض تقديمي في PowerPoint</vt:lpstr>
      <vt:lpstr>عرض تقديمي في PowerPoint</vt:lpstr>
      <vt:lpstr>Strangles</vt:lpstr>
      <vt:lpstr>عرض تقديمي في PowerPoint</vt:lpstr>
      <vt:lpstr>Parasitic diseases</vt:lpstr>
      <vt:lpstr>عرض تقديمي في PowerPoint</vt:lpstr>
      <vt:lpstr>Strongylus vulgares</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epidemiological disease</dc:title>
  <dc:creator>hp</dc:creator>
  <cp:lastModifiedBy>DR.Ahmed Saker 2o1O</cp:lastModifiedBy>
  <cp:revision>46</cp:revision>
  <dcterms:created xsi:type="dcterms:W3CDTF">2019-03-23T11:08:41Z</dcterms:created>
  <dcterms:modified xsi:type="dcterms:W3CDTF">2019-04-28T16:11:27Z</dcterms:modified>
</cp:coreProperties>
</file>